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1300" r:id="rId3"/>
    <p:sldId id="285" r:id="rId4"/>
    <p:sldId id="281" r:id="rId5"/>
    <p:sldId id="259" r:id="rId6"/>
    <p:sldId id="260" r:id="rId7"/>
    <p:sldId id="287" r:id="rId8"/>
    <p:sldId id="261" r:id="rId9"/>
    <p:sldId id="288" r:id="rId10"/>
    <p:sldId id="1325" r:id="rId11"/>
    <p:sldId id="257" r:id="rId12"/>
    <p:sldId id="262" r:id="rId13"/>
    <p:sldId id="1326" r:id="rId14"/>
    <p:sldId id="1327" r:id="rId15"/>
    <p:sldId id="289" r:id="rId16"/>
    <p:sldId id="290" r:id="rId17"/>
    <p:sldId id="291" r:id="rId18"/>
    <p:sldId id="293" r:id="rId19"/>
    <p:sldId id="294" r:id="rId20"/>
    <p:sldId id="297" r:id="rId21"/>
    <p:sldId id="1309" r:id="rId22"/>
    <p:sldId id="1323" r:id="rId2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CE5FBB5-FF38-7820-CB27-EF357D9F4A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E7E567-4518-D5DF-5436-7D22A35611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4A30B-8FDC-4AA0-A291-B5AD065FA0B4}" type="datetime9">
              <a:rPr lang="zh-CN" altLang="en-US" smtClean="0"/>
              <a:t>2022年11月23日星期三3时46分41秒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E5FA6F-06EA-4FD7-3CCF-25D742530E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70EF34-200F-3128-2065-A789749B96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C2D5-23FB-4901-AE0C-B98BB19293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77306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0EDCAC8-E2C0-40F0-8BAE-E068E689D5BF}" type="datetime9">
              <a:rPr lang="zh-CN" altLang="en-US" smtClean="0"/>
              <a:t>2022年11月23日星期三3时45分13秒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8F13B846-5916-66E0-9E4C-6E430FE05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C9B1410-BDED-F7D5-24F1-10E4322AB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6CD47-0F4E-D188-90CB-9C17B616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FA6F13-6F0C-0E22-2D7E-C0C34EEEF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A0E0E-8A4D-BBB3-4E88-24E426B51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21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9830AFC-E0A0-4AB8-DECA-20A408FE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27FA0E-9BD3-26C7-67E2-4337E152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96B9-3113-4477-A693-2AF605913290}" type="datetime10">
              <a:rPr lang="zh-CN" altLang="en-US" smtClean="0"/>
              <a:t>15:45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74E4451-69BF-C9E8-DA83-4DAC5D1F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3C42D-3B87-57B7-290D-7E833BE0B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026FEA5-1603-3B88-A527-F8FA0D564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230DEFD-811B-D717-6CF9-842FC5478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E6FA3-E03D-AF19-FA37-F0A643954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4.3 </a:t>
            </a:r>
            <a:r>
              <a:rPr kumimoji="0" lang="zh-CN" altLang="en-US" sz="2800" b="0" dirty="0"/>
              <a:t>向量组的秩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2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2800" b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E00EEBEA-26F3-327F-BD57-80BD495F3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/>
          <a:p>
            <a:fld id="{9E1D96B9-3113-4477-A693-2AF605913290}" type="datetime10">
              <a:rPr lang="zh-CN" altLang="en-US" smtClean="0"/>
              <a:t>15:45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714CDF0-D5D2-32D3-2BA3-D34BF7089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0589" y="46665"/>
            <a:ext cx="1013539" cy="558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6.png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4.3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向量组的秩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Rectangle 29">
            <a:extLst>
              <a:ext uri="{FF2B5EF4-FFF2-40B4-BE49-F238E27FC236}">
                <a16:creationId xmlns:a16="http://schemas.microsoft.com/office/drawing/2014/main" id="{55CA944B-748F-5977-C0D4-7C44B9B10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950989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它的行向量组的秩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3102" name="Rectangle 30">
            <a:extLst>
              <a:ext uri="{FF2B5EF4-FFF2-40B4-BE49-F238E27FC236}">
                <a16:creationId xmlns:a16="http://schemas.microsoft.com/office/drawing/2014/main" id="{B3FA9E8A-CD27-DE0A-684B-87398238C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2204864"/>
            <a:ext cx="8347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矩阵的秩等于它的列向量组的秩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也等于</a:t>
            </a:r>
          </a:p>
        </p:txBody>
      </p:sp>
      <p:sp>
        <p:nvSpPr>
          <p:cNvPr id="3109" name="Rectangle 37">
            <a:extLst>
              <a:ext uri="{FF2B5EF4-FFF2-40B4-BE49-F238E27FC236}">
                <a16:creationId xmlns:a16="http://schemas.microsoft.com/office/drawing/2014/main" id="{59A8106D-A7CC-9BF9-C398-D7BDA7F70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2" y="4368934"/>
            <a:ext cx="3305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/>
              <a:t> R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="0" i="1" baseline="-25000" dirty="0"/>
              <a:t>m</a:t>
            </a:r>
            <a:r>
              <a:rPr lang="en-US" altLang="zh-CN" dirty="0"/>
              <a:t>). </a:t>
            </a:r>
          </a:p>
        </p:txBody>
      </p:sp>
      <p:sp>
        <p:nvSpPr>
          <p:cNvPr id="3110" name="Rectangle 38">
            <a:extLst>
              <a:ext uri="{FF2B5EF4-FFF2-40B4-BE49-F238E27FC236}">
                <a16:creationId xmlns:a16="http://schemas.microsoft.com/office/drawing/2014/main" id="{D5144FAE-D080-253F-1EC0-4851639B2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755097"/>
            <a:ext cx="6648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今后向量组 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="0" i="1" baseline="-25000" dirty="0"/>
              <a:t>m</a:t>
            </a:r>
            <a:r>
              <a:rPr lang="en-US" altLang="zh-CN" baseline="-25000" dirty="0"/>
              <a:t> </a:t>
            </a:r>
            <a:r>
              <a:rPr lang="zh-CN" altLang="en-US" dirty="0"/>
              <a:t>的秩也记作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F3D7DC-7EE9-7923-ED22-AD09EB7B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10243"/>
            <a:ext cx="8221988" cy="1005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886DCC61-A328-85DF-033D-DEE039D84FED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944491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1" grpId="0" build="p" autoUpdateAnimBg="0" advAuto="0"/>
      <p:bldP spid="3102" grpId="0" build="p" autoUpdateAnimBg="0"/>
      <p:bldP spid="3109" grpId="0" build="p" autoUpdateAnimBg="0" advAuto="1000"/>
      <p:bldP spid="311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Text Box 11">
            <a:extLst>
              <a:ext uri="{FF2B5EF4-FFF2-40B4-BE49-F238E27FC236}">
                <a16:creationId xmlns:a16="http://schemas.microsoft.com/office/drawing/2014/main" id="{DBA48B72-33DC-D62D-E628-BE16B20DC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54163"/>
            <a:ext cx="26543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en-US" altLang="zh-CN" dirty="0"/>
              <a:t>   </a:t>
            </a:r>
            <a:r>
              <a:rPr lang="zh-CN" altLang="en-US" dirty="0"/>
              <a:t>设矩阵</a:t>
            </a:r>
          </a:p>
        </p:txBody>
      </p:sp>
      <p:graphicFrame>
        <p:nvGraphicFramePr>
          <p:cNvPr id="8204" name="Object 12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825269DC-A282-379C-EC26-9E6D1CBC2A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765175"/>
          <a:ext cx="370205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914400" progId="Equation.3">
                  <p:embed/>
                </p:oleObj>
              </mc:Choice>
              <mc:Fallback>
                <p:oleObj name="Equation" r:id="rId2" imgW="1790640" imgH="914400" progId="Equation.3">
                  <p:embed/>
                  <p:pic>
                    <p:nvPicPr>
                      <p:cNvPr id="8204" name="Object 12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825269DC-A282-379C-EC26-9E6D1CBC2A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765175"/>
                        <a:ext cx="3702050" cy="2286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Text Box 13">
            <a:extLst>
              <a:ext uri="{FF2B5EF4-FFF2-40B4-BE49-F238E27FC236}">
                <a16:creationId xmlns:a16="http://schemas.microsoft.com/office/drawing/2014/main" id="{88DBB121-B689-C223-7A96-ECBB10687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213100"/>
            <a:ext cx="903605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求矩阵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的列向量组的一个最大无关组</a:t>
            </a:r>
            <a:r>
              <a:rPr lang="en-US" altLang="zh-CN"/>
              <a:t>, </a:t>
            </a:r>
            <a:r>
              <a:rPr lang="zh-CN" altLang="en-US"/>
              <a:t>并用最大无关组</a:t>
            </a:r>
          </a:p>
          <a:p>
            <a:pPr>
              <a:spcBef>
                <a:spcPct val="50000"/>
              </a:spcBef>
            </a:pPr>
            <a:r>
              <a:rPr lang="zh-CN" altLang="en-US"/>
              <a:t>表示其余向量</a:t>
            </a:r>
            <a:r>
              <a:rPr lang="en-US" altLang="zh-CN"/>
              <a:t>.</a:t>
            </a: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BE3836AE-0F2F-AABD-B259-A4C05EA398A2}"/>
              </a:ext>
            </a:extLst>
          </p:cNvPr>
          <p:cNvSpPr/>
          <p:nvPr/>
        </p:nvSpPr>
        <p:spPr bwMode="auto">
          <a:xfrm>
            <a:off x="107950" y="761767"/>
            <a:ext cx="576064" cy="584523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CD4A87F8-CDC3-D3C3-4BC2-080A34A5422A}"/>
              </a:ext>
            </a:extLst>
          </p:cNvPr>
          <p:cNvSpPr/>
          <p:nvPr/>
        </p:nvSpPr>
        <p:spPr bwMode="auto">
          <a:xfrm>
            <a:off x="713827" y="771613"/>
            <a:ext cx="576064" cy="584523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2CC9570F-C1FD-F4F8-EA34-B492DAA7E25A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F9DF54-6629-CF86-3E9D-8324E5FD5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71" y="4689109"/>
            <a:ext cx="3934258" cy="12294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7F32C2-3F8C-B45F-CC37-2963652A5426}"/>
              </a:ext>
            </a:extLst>
          </p:cNvPr>
          <p:cNvSpPr txBox="1"/>
          <p:nvPr/>
        </p:nvSpPr>
        <p:spPr>
          <a:xfrm>
            <a:off x="1307323" y="5042227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</a:t>
            </a:r>
          </a:p>
        </p:txBody>
      </p:sp>
    </p:spTree>
    <p:extLst>
      <p:ext uri="{BB962C8B-B14F-4D97-AF65-F5344CB8AC3E}">
        <p14:creationId xmlns:p14="http://schemas.microsoft.com/office/powerpoint/2010/main" val="3834072601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A667D7-6E00-FB80-9D95-D3D1B929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3"/>
            <a:ext cx="7735158" cy="5760640"/>
          </a:xfrm>
          <a:prstGeom prst="rect">
            <a:avLst/>
          </a:prstGeom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FED2AF39-B568-681E-4295-5E353C182CF5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C38531-7C53-C6DE-28D5-C3A88E040B32}"/>
              </a:ext>
            </a:extLst>
          </p:cNvPr>
          <p:cNvCxnSpPr/>
          <p:nvPr/>
        </p:nvCxnSpPr>
        <p:spPr bwMode="auto">
          <a:xfrm>
            <a:off x="2355120" y="3259080"/>
            <a:ext cx="374441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1443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5A38E6-6BC3-2DA7-C424-36D7B5E4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8656293" cy="2271720"/>
          </a:xfrm>
          <a:prstGeom prst="rect">
            <a:avLst/>
          </a:prstGeom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24966BED-7A1E-056C-5E37-B3E3AB2FCE3D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4E583A-631F-0ACD-D282-B0AE3B72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1" y="3617533"/>
            <a:ext cx="6414654" cy="14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860B9E5-C7AF-047E-BD2F-ADC5FA24D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803275"/>
            <a:ext cx="5905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定理的不同表现形式</a:t>
            </a:r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DC5D3BBD-C57D-7BCD-8EB5-16A88405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8" y="1771650"/>
            <a:ext cx="8355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设向量组 </a:t>
            </a:r>
            <a:r>
              <a:rPr lang="en-US" altLang="zh-CN" i="1"/>
              <a:t>A</a:t>
            </a:r>
            <a:r>
              <a:rPr lang="en-US" altLang="zh-CN" baseline="-25000"/>
              <a:t> </a:t>
            </a:r>
            <a:r>
              <a:rPr lang="en-US" altLang="zh-CN"/>
              <a:t>: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 </a:t>
            </a:r>
            <a:r>
              <a:rPr lang="zh-CN" altLang="en-US"/>
              <a:t>构成矩阵 </a:t>
            </a:r>
            <a:r>
              <a:rPr lang="en-US" altLang="zh-CN" i="1"/>
              <a:t>A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··· , 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BA96D87B-1CC7-51E2-BE8B-CDF89FE9A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424113"/>
            <a:ext cx="617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 )</a:t>
            </a:r>
            <a:r>
              <a:rPr lang="zh-CN" altLang="en-US"/>
              <a:t>，根据向量组的秩的定义及</a:t>
            </a:r>
          </a:p>
        </p:txBody>
      </p:sp>
      <p:graphicFrame>
        <p:nvGraphicFramePr>
          <p:cNvPr id="39941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CD97E71-1DF5-BB91-1C27-FF7517CFF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2425700"/>
          <a:ext cx="1219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9941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1CD97E71-1DF5-BB91-1C27-FF7517CFFF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166" t="23334" r="72501" b="70000"/>
                      <a:stretch>
                        <a:fillRect/>
                      </a:stretch>
                    </p:blipFill>
                    <p:spPr bwMode="auto">
                      <a:xfrm>
                        <a:off x="5148263" y="2425700"/>
                        <a:ext cx="1219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2" name="Picture 6">
            <a:extLst>
              <a:ext uri="{FF2B5EF4-FFF2-40B4-BE49-F238E27FC236}">
                <a16:creationId xmlns:a16="http://schemas.microsoft.com/office/drawing/2014/main" id="{20E7335B-2215-0921-063F-EF847F62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5336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Text Box 7">
            <a:extLst>
              <a:ext uri="{FF2B5EF4-FFF2-40B4-BE49-F238E27FC236}">
                <a16:creationId xmlns:a16="http://schemas.microsoft.com/office/drawing/2014/main" id="{95D13E39-F236-B094-BB9E-D759922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382838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有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F716C75C-96C5-D444-6A10-1732FC880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3090863"/>
            <a:ext cx="510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R</a:t>
            </a:r>
            <a:r>
              <a:rPr lang="en-US" altLang="zh-CN" i="1" baseline="-25000"/>
              <a:t>A</a:t>
            </a:r>
            <a:r>
              <a:rPr lang="en-US" altLang="zh-CN"/>
              <a:t> =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 ) =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.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6061E14C-60C2-0E19-4446-540D413DB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803650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由此可知，前面介绍的定理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中出现的</a:t>
            </a:r>
            <a:r>
              <a:rPr lang="zh-CN" altLang="en-US" dirty="0">
                <a:solidFill>
                  <a:srgbClr val="FF0000"/>
                </a:solidFill>
              </a:rPr>
              <a:t>矩阵的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E1790278-115A-5400-EC9B-C510F7DBF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459288"/>
            <a:ext cx="510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秩</a:t>
            </a:r>
            <a:r>
              <a:rPr lang="zh-CN" altLang="en-US" dirty="0"/>
              <a:t>都可改为向量组的秩</a:t>
            </a:r>
            <a:r>
              <a:rPr lang="en-US" altLang="zh-CN" dirty="0"/>
              <a:t>.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D802B53F-4718-46D7-6C83-6727811C073A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76527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autoUpdateAnimBg="0"/>
      <p:bldP spid="39940" grpId="0" build="p" autoUpdateAnimBg="0" advAuto="0"/>
      <p:bldP spid="39943" grpId="0" build="p" autoUpdateAnimBg="0" advAuto="0"/>
      <p:bldP spid="39944" grpId="0" build="p" autoUpdateAnimBg="0"/>
      <p:bldP spid="39945" grpId="0" build="p" autoUpdateAnimBg="0"/>
      <p:bldP spid="39946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934863D4-E1BB-859D-1FA0-D665F5474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838200"/>
            <a:ext cx="7454900" cy="18462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</a:t>
            </a:r>
            <a:b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充要条件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是矩阵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zh-CN" altLang="zh-CN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5CD8BA2C-D1D6-6EB6-E7AB-5D54F7E7C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944938"/>
            <a:ext cx="7454900" cy="18462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32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</a:t>
            </a:r>
            <a:b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充要条件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                                                                     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  <a:endParaRPr lang="zh-CN" altLang="zh-CN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6" name="AutoShape 6">
            <a:extLst>
              <a:ext uri="{FF2B5EF4-FFF2-40B4-BE49-F238E27FC236}">
                <a16:creationId xmlns:a16="http://schemas.microsoft.com/office/drawing/2014/main" id="{FE77E570-EFAB-00B9-8640-732020AB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774950"/>
            <a:ext cx="533400" cy="1066800"/>
          </a:xfrm>
          <a:prstGeom prst="up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6C795468-507F-D0D8-1713-177FF8AFBA96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95813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nimBg="1" autoUpdateAnimBg="0"/>
      <p:bldP spid="4096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127DF884-E853-17C3-6C09-BFE6C23E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769938"/>
            <a:ext cx="7620000" cy="22240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</a:t>
            </a:r>
            <a:b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线性表示的充要条件是矩阵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=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的秩等于矩阵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zh-CN" altLang="zh-CN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D74C0D77-2EFF-45F6-4CBD-EEF099A63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246563"/>
            <a:ext cx="7620000" cy="18462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32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</a:t>
            </a:r>
            <a:b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线性表示的充要条件是     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).</a:t>
            </a:r>
            <a:endParaRPr lang="zh-CN" altLang="zh-CN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88" name="AutoShape 4">
            <a:extLst>
              <a:ext uri="{FF2B5EF4-FFF2-40B4-BE49-F238E27FC236}">
                <a16:creationId xmlns:a16="http://schemas.microsoft.com/office/drawing/2014/main" id="{35E6390B-E689-69D3-3969-5A13F36C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76575"/>
            <a:ext cx="533400" cy="1066800"/>
          </a:xfrm>
          <a:prstGeom prst="up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1F99DD9A-3362-D728-81BB-C3584518BAAE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34884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nimBg="1" autoUpdateAnimBg="0"/>
      <p:bldP spid="4198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50D03A44-B170-3CEE-F0DA-1353CC437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817563"/>
            <a:ext cx="7454900" cy="19764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</a:t>
            </a:r>
            <a:b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线性表示，则 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44036" name="AutoShape 4">
            <a:extLst>
              <a:ext uri="{FF2B5EF4-FFF2-40B4-BE49-F238E27FC236}">
                <a16:creationId xmlns:a16="http://schemas.microsoft.com/office/drawing/2014/main" id="{608E8954-B094-2178-7400-53A2180D6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830513"/>
            <a:ext cx="533400" cy="1066800"/>
          </a:xfrm>
          <a:prstGeom prst="up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81B50BB9-B231-233C-1B1B-53EE0D8C1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973513"/>
            <a:ext cx="7454900" cy="19764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 sz="3200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   </a:t>
            </a:r>
            <a:r>
              <a:rPr lang="en-US" altLang="zh-CN"/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</a:t>
            </a:r>
            <a:b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线性表示，则 </a:t>
            </a:r>
          </a:p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849300923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nimBg="1" autoUpdateAnimBg="0"/>
      <p:bldP spid="44040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C3E9E513-0073-8C50-6B06-76B95315D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793750"/>
            <a:ext cx="7454900" cy="240188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</a:t>
            </a:r>
            <a:r>
              <a:rPr lang="zh-CN" altLang="en-US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线性相关的充要条件是它所构成的矩阵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的秩小于向量的个数</a:t>
            </a:r>
            <a:r>
              <a:rPr lang="zh-CN" altLang="en-US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向量组线性无关的充要条件是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45059" name="AutoShape 3">
            <a:extLst>
              <a:ext uri="{FF2B5EF4-FFF2-40B4-BE49-F238E27FC236}">
                <a16:creationId xmlns:a16="http://schemas.microsoft.com/office/drawing/2014/main" id="{1C62CE0B-D986-9745-3779-28AAB0D3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232150"/>
            <a:ext cx="533400" cy="1066800"/>
          </a:xfrm>
          <a:prstGeom prst="up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A7153228-2C65-9B31-8FAF-0D2BBF6A8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325938"/>
            <a:ext cx="7454900" cy="19113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 sz="3200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</a:t>
            </a:r>
            <a:r>
              <a:rPr lang="zh-CN" altLang="en-US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线性相关的</a:t>
            </a:r>
            <a:b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充要条件是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向量组线性无关的充要条件是 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A346769D-F11D-EA61-DD30-E7D321E3E49B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897369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animBg="1" autoUpdateAnimBg="0"/>
      <p:bldP spid="45060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>
            <a:extLst>
              <a:ext uri="{FF2B5EF4-FFF2-40B4-BE49-F238E27FC236}">
                <a16:creationId xmlns:a16="http://schemas.microsoft.com/office/drawing/2014/main" id="{3C56F70E-ED8C-50B9-09FB-18FD036F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796925"/>
            <a:ext cx="902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altLang="zh-CN" dirty="0"/>
              <a:t>  </a:t>
            </a:r>
            <a:r>
              <a:rPr lang="zh-CN" altLang="en-US" dirty="0"/>
              <a:t>设向量组 </a:t>
            </a:r>
            <a:r>
              <a:rPr lang="en-US" altLang="zh-CN" i="1" dirty="0"/>
              <a:t>B</a:t>
            </a:r>
            <a:r>
              <a:rPr lang="en-US" altLang="zh-CN" dirty="0"/>
              <a:t> </a:t>
            </a:r>
            <a:r>
              <a:rPr lang="zh-CN" altLang="en-US" dirty="0"/>
              <a:t>能由向量组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线性表示</a:t>
            </a:r>
            <a:r>
              <a:rPr lang="en-US" altLang="zh-CN" dirty="0"/>
              <a:t>,  </a:t>
            </a:r>
            <a:r>
              <a:rPr lang="zh-CN" altLang="en-US" dirty="0"/>
              <a:t>且它们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072C139B-D83C-31F0-68BE-15FDB6CC5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1614488"/>
            <a:ext cx="762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的秩相等，</a:t>
            </a:r>
            <a:r>
              <a:rPr lang="zh-CN" altLang="en-US" u="sng" dirty="0">
                <a:solidFill>
                  <a:srgbClr val="FF0000"/>
                </a:solidFill>
              </a:rPr>
              <a:t>证明向量组 </a:t>
            </a:r>
            <a:r>
              <a:rPr lang="en-US" altLang="zh-CN" i="1" u="sng" dirty="0">
                <a:solidFill>
                  <a:srgbClr val="FF0000"/>
                </a:solidFill>
              </a:rPr>
              <a:t>A</a:t>
            </a:r>
            <a:r>
              <a:rPr lang="en-US" altLang="zh-CN" u="sng" dirty="0">
                <a:solidFill>
                  <a:srgbClr val="FF0000"/>
                </a:solidFill>
              </a:rPr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与向量组 </a:t>
            </a:r>
            <a:r>
              <a:rPr lang="en-US" altLang="zh-CN" i="1" u="sng" dirty="0">
                <a:solidFill>
                  <a:srgbClr val="FF0000"/>
                </a:solidFill>
              </a:rPr>
              <a:t>B</a:t>
            </a:r>
            <a:r>
              <a:rPr lang="en-US" altLang="zh-CN" u="sng" dirty="0">
                <a:solidFill>
                  <a:srgbClr val="FF0000"/>
                </a:solidFill>
              </a:rPr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等价</a:t>
            </a:r>
            <a:r>
              <a:rPr lang="en-US" altLang="zh-CN" u="sng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48135" name="Object 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B3D2599-E06C-7908-1498-BBA06FC13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278063"/>
          <a:ext cx="863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48135" name="Object 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CB3D2599-E06C-7908-1498-BBA06FC13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64" t="31760" r="82690" b="59860"/>
                      <a:stretch>
                        <a:fillRect/>
                      </a:stretch>
                    </p:blipFill>
                    <p:spPr bwMode="auto">
                      <a:xfrm>
                        <a:off x="755650" y="2278063"/>
                        <a:ext cx="863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6" name="Picture 8">
            <a:extLst>
              <a:ext uri="{FF2B5EF4-FFF2-40B4-BE49-F238E27FC236}">
                <a16:creationId xmlns:a16="http://schemas.microsoft.com/office/drawing/2014/main" id="{77D9988A-5128-8AC1-6452-DAA5984C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244951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57ECA92C-97B3-29A4-0032-1406D4669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501" y="3015123"/>
            <a:ext cx="7620000" cy="18462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32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</a:t>
            </a:r>
            <a:b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线性表示的充要条件是     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).</a:t>
            </a:r>
            <a:endParaRPr lang="zh-CN" altLang="zh-CN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EA608F-D518-C292-1CD6-F220914FF101}"/>
              </a:ext>
            </a:extLst>
          </p:cNvPr>
          <p:cNvSpPr txBox="1"/>
          <p:nvPr/>
        </p:nvSpPr>
        <p:spPr>
          <a:xfrm>
            <a:off x="768011" y="5074806"/>
            <a:ext cx="795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我们只需要证明</a:t>
            </a:r>
            <a:r>
              <a:rPr lang="en-US" altLang="zh-CN" dirty="0"/>
              <a:t>BX=A</a:t>
            </a:r>
            <a:r>
              <a:rPr lang="zh-CN" altLang="en-US" dirty="0"/>
              <a:t>有解，等价于</a:t>
            </a:r>
            <a:r>
              <a:rPr lang="en-US" altLang="zh-CN" dirty="0"/>
              <a:t>R(B)=R(B,A).</a:t>
            </a:r>
            <a:endParaRPr lang="zh-CN" altLang="en-US" dirty="0"/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C285D0FA-F5E1-E7E2-9B90-8E62AF63A4E8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968996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F53E86B-3319-D9EA-7AB0-E0D30746C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00425"/>
            <a:ext cx="40386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最大无关组和秩的定义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B6A2172-A7EB-F4C7-A0E7-23E208E06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703388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34821" name="Text Box 5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CFA8A3D9-6219-F5EB-5A63-AA759856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4156075"/>
            <a:ext cx="52673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向量组的秩和矩阵的秩的关系</a:t>
            </a:r>
          </a:p>
        </p:txBody>
      </p:sp>
      <p:sp>
        <p:nvSpPr>
          <p:cNvPr id="34825" name="Text Box 9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E880F3DF-9D0D-F7D8-94B9-3A9846F4E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4941888"/>
            <a:ext cx="3895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最大无关组的等价定义</a:t>
            </a:r>
          </a:p>
        </p:txBody>
      </p:sp>
      <p:sp>
        <p:nvSpPr>
          <p:cNvPr id="34830" name="Text Box 14">
            <a:extLst>
              <a:ext uri="{FF2B5EF4-FFF2-40B4-BE49-F238E27FC236}">
                <a16:creationId xmlns:a16="http://schemas.microsoft.com/office/drawing/2014/main" id="{41461DF3-6A44-B339-556C-79471F0B9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712788"/>
            <a:ext cx="708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第三节     向量组的秩</a:t>
            </a:r>
          </a:p>
        </p:txBody>
      </p:sp>
      <p:pic>
        <p:nvPicPr>
          <p:cNvPr id="34831" name="Picture 15">
            <a:extLst>
              <a:ext uri="{FF2B5EF4-FFF2-40B4-BE49-F238E27FC236}">
                <a16:creationId xmlns:a16="http://schemas.microsoft.com/office/drawing/2014/main" id="{6A4B3CD7-2F8A-00FD-A8A7-3694D495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242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>
            <a:extLst>
              <a:ext uri="{FF2B5EF4-FFF2-40B4-BE49-F238E27FC236}">
                <a16:creationId xmlns:a16="http://schemas.microsoft.com/office/drawing/2014/main" id="{8547BE9F-1395-B3DA-D363-4A7F201C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3116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>
            <a:extLst>
              <a:ext uri="{FF2B5EF4-FFF2-40B4-BE49-F238E27FC236}">
                <a16:creationId xmlns:a16="http://schemas.microsoft.com/office/drawing/2014/main" id="{DB77556F-7B80-EADE-B98A-B4D6E6CE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0895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34" name="Text Box 18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2ED38715-F35E-0B66-31C6-87137A38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616200"/>
            <a:ext cx="9906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引例</a:t>
            </a:r>
          </a:p>
        </p:txBody>
      </p:sp>
      <p:pic>
        <p:nvPicPr>
          <p:cNvPr id="34835" name="Picture 19">
            <a:extLst>
              <a:ext uri="{FF2B5EF4-FFF2-40B4-BE49-F238E27FC236}">
                <a16:creationId xmlns:a16="http://schemas.microsoft.com/office/drawing/2014/main" id="{AC9D4944-029D-DB62-8EDE-D937A7C24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00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36" name="Text Box 20">
            <a:hlinkClick r:id="rId6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7CA54065-5E0E-3399-8D16-1D7277AD7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5718175"/>
            <a:ext cx="35909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定理的不同表现形式</a:t>
            </a:r>
          </a:p>
        </p:txBody>
      </p:sp>
      <p:pic>
        <p:nvPicPr>
          <p:cNvPr id="34837" name="Picture 21">
            <a:extLst>
              <a:ext uri="{FF2B5EF4-FFF2-40B4-BE49-F238E27FC236}">
                <a16:creationId xmlns:a16="http://schemas.microsoft.com/office/drawing/2014/main" id="{3ACC88E7-AE6D-B3FD-E15D-EF86F4DE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86581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409F4E17-513A-5A36-8861-4718D05A5786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654684"/>
      </p:ext>
    </p:extLst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E7E506-E9E7-A906-50C4-870F24A5966C}"/>
              </a:ext>
            </a:extLst>
          </p:cNvPr>
          <p:cNvSpPr txBox="1"/>
          <p:nvPr/>
        </p:nvSpPr>
        <p:spPr>
          <a:xfrm>
            <a:off x="0" y="764704"/>
            <a:ext cx="397095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《</a:t>
            </a:r>
            <a:r>
              <a:rPr lang="zh-CN" altLang="en-US" dirty="0">
                <a:solidFill>
                  <a:srgbClr val="FF0000"/>
                </a:solidFill>
              </a:rPr>
              <a:t>线性代数</a:t>
            </a:r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章作业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  </a:t>
            </a:r>
            <a:r>
              <a:rPr lang="zh-CN" altLang="en-US" sz="2400" dirty="0"/>
              <a:t>见书本</a:t>
            </a:r>
            <a:r>
              <a:rPr lang="en-US" altLang="zh-CN" sz="2400" dirty="0"/>
              <a:t>77</a:t>
            </a:r>
            <a:r>
              <a:rPr lang="zh-CN" altLang="en-US" sz="2400" dirty="0"/>
              <a:t>页习题四</a:t>
            </a:r>
            <a:endParaRPr lang="en-US" altLang="zh-CN" sz="2400" dirty="0"/>
          </a:p>
          <a:p>
            <a:r>
              <a:rPr lang="en-US" altLang="zh-CN" dirty="0"/>
              <a:t>  3.</a:t>
            </a:r>
          </a:p>
          <a:p>
            <a:r>
              <a:rPr lang="en-US" altLang="zh-CN" dirty="0"/>
              <a:t>  13.</a:t>
            </a:r>
          </a:p>
          <a:p>
            <a:r>
              <a:rPr lang="en-US" altLang="zh-CN" dirty="0"/>
              <a:t>  14.</a:t>
            </a:r>
          </a:p>
          <a:p>
            <a:r>
              <a:rPr lang="en-US" altLang="zh-CN" dirty="0"/>
              <a:t>  21</a:t>
            </a:r>
          </a:p>
          <a:p>
            <a:r>
              <a:rPr lang="en-US" altLang="zh-CN" dirty="0"/>
              <a:t>  27</a:t>
            </a:r>
          </a:p>
          <a:p>
            <a:r>
              <a:rPr lang="en-US" altLang="zh-CN" dirty="0"/>
              <a:t>  29</a:t>
            </a:r>
          </a:p>
          <a:p>
            <a:r>
              <a:rPr lang="en-US" altLang="zh-CN" dirty="0"/>
              <a:t>  37</a:t>
            </a:r>
          </a:p>
          <a:p>
            <a:r>
              <a:rPr lang="en-US" altLang="zh-CN" dirty="0"/>
              <a:t>  38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C945D7-DCFF-668B-A556-F85A356B3DAF}"/>
              </a:ext>
            </a:extLst>
          </p:cNvPr>
          <p:cNvSpPr txBox="1"/>
          <p:nvPr/>
        </p:nvSpPr>
        <p:spPr>
          <a:xfrm>
            <a:off x="179512" y="5301208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作业上交截止日期：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3876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9DAECBDB-2630-4A85-36AC-D0538C40BDDE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20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Rectangle 10">
            <a:extLst>
              <a:ext uri="{FF2B5EF4-FFF2-40B4-BE49-F238E27FC236}">
                <a16:creationId xmlns:a16="http://schemas.microsoft.com/office/drawing/2014/main" id="{54F8E74A-F2D1-26CF-8BD1-3011FA89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617315"/>
            <a:ext cx="8339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设有向量组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如果在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中能选出</a:t>
            </a:r>
            <a:r>
              <a:rPr lang="zh-CN" altLang="en-US" b="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个向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A329529B-03C9-2F64-0E82-1D5A44566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800600"/>
            <a:ext cx="500677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向量组的秩</a:t>
            </a:r>
            <a:r>
              <a:rPr lang="en-US" altLang="zh-CN" dirty="0"/>
              <a:t>,</a:t>
            </a:r>
            <a:r>
              <a:rPr lang="zh-CN" altLang="en-US" dirty="0"/>
              <a:t>记作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A</a:t>
            </a:r>
            <a:r>
              <a:rPr lang="en-US" altLang="zh-CN" dirty="0"/>
              <a:t> .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sp>
        <p:nvSpPr>
          <p:cNvPr id="28685" name="Rectangle 13">
            <a:extLst>
              <a:ext uri="{FF2B5EF4-FFF2-40B4-BE49-F238E27FC236}">
                <a16:creationId xmlns:a16="http://schemas.microsoft.com/office/drawing/2014/main" id="{2BEFB602-C6C8-D6AA-9A5C-5FA97B07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229100"/>
            <a:ext cx="4787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最大无关组所含向量个数 </a:t>
            </a:r>
            <a:r>
              <a:rPr lang="en-US" altLang="zh-CN" i="1">
                <a:solidFill>
                  <a:srgbClr val="008000"/>
                </a:solidFill>
              </a:rPr>
              <a:t>r</a:t>
            </a:r>
          </a:p>
        </p:txBody>
      </p:sp>
      <p:sp>
        <p:nvSpPr>
          <p:cNvPr id="28686" name="Rectangle 14">
            <a:extLst>
              <a:ext uri="{FF2B5EF4-FFF2-40B4-BE49-F238E27FC236}">
                <a16:creationId xmlns:a16="http://schemas.microsoft.com/office/drawing/2014/main" id="{3E877F22-3C17-5A12-1895-250ABEE5B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191000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量组</a:t>
            </a:r>
            <a:r>
              <a:rPr lang="en-US" altLang="zh-CN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简称最大无关组</a:t>
            </a:r>
            <a:r>
              <a:rPr lang="en-US" altLang="zh-CN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u="sng" dirty="0">
                <a:solidFill>
                  <a:srgbClr val="FF0000"/>
                </a:solidFill>
              </a:rPr>
              <a:t>;</a:t>
            </a:r>
            <a:r>
              <a:rPr lang="en-US" altLang="zh-CN" u="sng" dirty="0"/>
              <a:t> </a:t>
            </a: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80005E75-93CD-6636-2F95-4EC8847DF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016250"/>
            <a:ext cx="487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个向量的话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都线性相关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7C217FEA-8827-8E79-2B6D-7A2A8438C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395538"/>
            <a:ext cx="824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(ii)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任意 </a:t>
            </a: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+1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个向量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中有 </a:t>
            </a:r>
            <a:r>
              <a:rPr lang="en-US" altLang="zh-CN" b="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+1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3060474-C7E2-E79D-1C7A-9E36A7740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1770063"/>
            <a:ext cx="657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(i)</a:t>
            </a:r>
            <a:r>
              <a:rPr lang="en-US" altLang="zh-CN"/>
              <a:t>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: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</a:p>
        </p:txBody>
      </p:sp>
      <p:sp>
        <p:nvSpPr>
          <p:cNvPr id="28690" name="Rectangle 18">
            <a:extLst>
              <a:ext uri="{FF2B5EF4-FFF2-40B4-BE49-F238E27FC236}">
                <a16:creationId xmlns:a16="http://schemas.microsoft.com/office/drawing/2014/main" id="{8DD49603-9A63-D4F6-8BCC-6A33447C6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181100"/>
            <a:ext cx="457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量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满足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7492852E-AD8C-D0A7-C467-6D96440A2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5461000"/>
            <a:ext cx="8339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只含零向量的向量组没有最大无关组</a:t>
            </a:r>
            <a:r>
              <a:rPr lang="en-US" altLang="zh-CN"/>
              <a:t>, </a:t>
            </a:r>
            <a:r>
              <a:rPr lang="zh-CN" altLang="en-US"/>
              <a:t>规定它的秩</a:t>
            </a:r>
          </a:p>
        </p:txBody>
      </p:sp>
      <p:sp>
        <p:nvSpPr>
          <p:cNvPr id="28692" name="Rectangle 20">
            <a:extLst>
              <a:ext uri="{FF2B5EF4-FFF2-40B4-BE49-F238E27FC236}">
                <a16:creationId xmlns:a16="http://schemas.microsoft.com/office/drawing/2014/main" id="{BD0F1899-BEED-9CA7-FBB4-8BB5681B9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957888"/>
            <a:ext cx="2587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为 </a:t>
            </a:r>
            <a:r>
              <a:rPr lang="en-US" altLang="zh-CN"/>
              <a:t>0 .</a:t>
            </a:r>
          </a:p>
        </p:txBody>
      </p:sp>
      <p:sp>
        <p:nvSpPr>
          <p:cNvPr id="28694" name="Rectangle 22">
            <a:extLst>
              <a:ext uri="{FF2B5EF4-FFF2-40B4-BE49-F238E27FC236}">
                <a16:creationId xmlns:a16="http://schemas.microsoft.com/office/drawing/2014/main" id="{99D4ABCF-D424-8BE6-4430-910F21104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25838"/>
            <a:ext cx="9002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那么称向量组 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的一个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最大线性无关向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6DEA1543-6003-F199-FF54-E82434442BBA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330186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 build="p" autoUpdateAnimBg="0"/>
      <p:bldP spid="28683" grpId="0" build="p" autoUpdateAnimBg="0" advAuto="0"/>
      <p:bldP spid="28685" grpId="0" build="p" autoUpdateAnimBg="0"/>
      <p:bldP spid="28686" grpId="0" build="p" autoUpdateAnimBg="0" advAuto="0"/>
      <p:bldP spid="28687" grpId="0" build="p" autoUpdateAnimBg="0" advAuto="0"/>
      <p:bldP spid="28688" grpId="0" build="p" autoUpdateAnimBg="0"/>
      <p:bldP spid="28689" grpId="0" build="p" autoUpdateAnimBg="0"/>
      <p:bldP spid="28690" grpId="0" build="p" autoUpdateAnimBg="0" advAuto="0"/>
      <p:bldP spid="28691" grpId="0" build="p" autoUpdateAnimBg="0"/>
      <p:bldP spid="28692" grpId="0" build="p" autoUpdateAnimBg="0" advAuto="0"/>
      <p:bldP spid="2869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 Box 10">
            <a:extLst>
              <a:ext uri="{FF2B5EF4-FFF2-40B4-BE49-F238E27FC236}">
                <a16:creationId xmlns:a16="http://schemas.microsoft.com/office/drawing/2014/main" id="{4F49BC22-4E32-6D40-4BD0-E7932784E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08902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</a:t>
            </a:r>
            <a:r>
              <a:rPr lang="zh-CN" altLang="en-US"/>
              <a:t>从上述证明中可见</a:t>
            </a:r>
            <a:r>
              <a:rPr lang="en-US" altLang="zh-CN"/>
              <a:t>:</a:t>
            </a:r>
          </a:p>
        </p:txBody>
      </p:sp>
      <p:graphicFrame>
        <p:nvGraphicFramePr>
          <p:cNvPr id="5131" name="Object 11">
            <a:extLst>
              <a:ext uri="{FF2B5EF4-FFF2-40B4-BE49-F238E27FC236}">
                <a16:creationId xmlns:a16="http://schemas.microsoft.com/office/drawing/2014/main" id="{E7F08F09-6EEB-C945-F721-B617810118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8238" y="3965575"/>
          <a:ext cx="3171825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711000" progId="Equation.3">
                  <p:embed/>
                </p:oleObj>
              </mc:Choice>
              <mc:Fallback>
                <p:oleObj name="Equation" r:id="rId2" imgW="1422360" imgH="711000" progId="Equation.3">
                  <p:embed/>
                  <p:pic>
                    <p:nvPicPr>
                      <p:cNvPr id="5131" name="Object 11">
                        <a:extLst>
                          <a:ext uri="{FF2B5EF4-FFF2-40B4-BE49-F238E27FC236}">
                            <a16:creationId xmlns:a16="http://schemas.microsoft.com/office/drawing/2014/main" id="{E7F08F09-6EEB-C945-F721-B617810118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8" y="3965575"/>
                        <a:ext cx="3171825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1" name="Rectangle 31">
            <a:extLst>
              <a:ext uri="{FF2B5EF4-FFF2-40B4-BE49-F238E27FC236}">
                <a16:creationId xmlns:a16="http://schemas.microsoft.com/office/drawing/2014/main" id="{52D23813-C708-3DF1-ABC6-597E970B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3141663"/>
            <a:ext cx="6313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向量组的最大无关组一般不是唯一的</a:t>
            </a:r>
            <a:r>
              <a:rPr lang="en-US" altLang="zh-CN" dirty="0"/>
              <a:t>. </a:t>
            </a:r>
          </a:p>
        </p:txBody>
      </p:sp>
      <p:sp>
        <p:nvSpPr>
          <p:cNvPr id="5152" name="Rectangle 32">
            <a:extLst>
              <a:ext uri="{FF2B5EF4-FFF2-40B4-BE49-F238E27FC236}">
                <a16:creationId xmlns:a16="http://schemas.microsoft.com/office/drawing/2014/main" id="{34F80694-E93A-080F-BE06-1399F514A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14166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如例 </a:t>
            </a:r>
            <a:r>
              <a:rPr lang="en-US" altLang="zh-CN"/>
              <a:t>5</a:t>
            </a:r>
          </a:p>
        </p:txBody>
      </p:sp>
      <p:sp>
        <p:nvSpPr>
          <p:cNvPr id="5154" name="Rectangle 34">
            <a:extLst>
              <a:ext uri="{FF2B5EF4-FFF2-40B4-BE49-F238E27FC236}">
                <a16:creationId xmlns:a16="http://schemas.microsoft.com/office/drawing/2014/main" id="{1980D353-CBAC-77FB-ACBC-9B98C168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4463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组</a:t>
            </a:r>
            <a:r>
              <a:rPr lang="en-US" altLang="zh-CN"/>
              <a:t>,  </a:t>
            </a:r>
            <a:r>
              <a:rPr lang="en-US" altLang="zh-CN" b="0" i="1"/>
              <a:t>D</a:t>
            </a:r>
            <a:r>
              <a:rPr lang="en-US" altLang="zh-CN" b="0" i="1" baseline="-25000"/>
              <a:t>r</a:t>
            </a:r>
            <a:r>
              <a:rPr lang="en-US" altLang="zh-CN" i="1" baseline="-25000"/>
              <a:t>  </a:t>
            </a:r>
            <a:r>
              <a:rPr lang="zh-CN" altLang="en-US"/>
              <a:t>所在的 </a:t>
            </a:r>
            <a:r>
              <a:rPr lang="en-US" altLang="zh-CN" b="0" i="1"/>
              <a:t>r</a:t>
            </a:r>
            <a:r>
              <a:rPr lang="en-US" altLang="zh-CN"/>
              <a:t> </a:t>
            </a:r>
            <a:r>
              <a:rPr lang="zh-CN" altLang="en-US"/>
              <a:t>行即是行向量组的一个最大无关组</a:t>
            </a:r>
            <a:r>
              <a:rPr lang="en-US" altLang="zh-CN"/>
              <a:t>.</a:t>
            </a:r>
          </a:p>
        </p:txBody>
      </p:sp>
      <p:sp>
        <p:nvSpPr>
          <p:cNvPr id="5155" name="Rectangle 35">
            <a:extLst>
              <a:ext uri="{FF2B5EF4-FFF2-40B4-BE49-F238E27FC236}">
                <a16:creationId xmlns:a16="http://schemas.microsoft.com/office/drawing/2014/main" id="{CCB13FFC-9413-AC50-6600-27DD5F8B1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7605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零子式</a:t>
            </a:r>
            <a:r>
              <a:rPr lang="en-US" altLang="zh-CN"/>
              <a:t>,  </a:t>
            </a:r>
            <a:r>
              <a:rPr lang="zh-CN" altLang="en-US"/>
              <a:t>则 </a:t>
            </a:r>
            <a:r>
              <a:rPr lang="en-US" altLang="zh-CN" b="0" i="1"/>
              <a:t>D</a:t>
            </a:r>
            <a:r>
              <a:rPr lang="en-US" altLang="zh-CN" b="0" i="1" baseline="-25000"/>
              <a:t>r</a:t>
            </a:r>
            <a:r>
              <a:rPr lang="en-US" altLang="zh-CN"/>
              <a:t> </a:t>
            </a:r>
            <a:r>
              <a:rPr lang="zh-CN" altLang="en-US"/>
              <a:t>所在的 </a:t>
            </a:r>
            <a:r>
              <a:rPr lang="en-US" altLang="zh-CN" b="0" i="1"/>
              <a:t>r</a:t>
            </a:r>
            <a:r>
              <a:rPr lang="en-US" altLang="zh-CN"/>
              <a:t> </a:t>
            </a:r>
            <a:r>
              <a:rPr lang="zh-CN" altLang="en-US"/>
              <a:t>列即是列向量组的一个最大无关</a:t>
            </a:r>
          </a:p>
        </p:txBody>
      </p:sp>
      <p:sp>
        <p:nvSpPr>
          <p:cNvPr id="5156" name="Rectangle 36">
            <a:extLst>
              <a:ext uri="{FF2B5EF4-FFF2-40B4-BE49-F238E27FC236}">
                <a16:creationId xmlns:a16="http://schemas.microsoft.com/office/drawing/2014/main" id="{A6BBB61E-D6AA-0092-48E5-289DDEC9F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1074738"/>
            <a:ext cx="5256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若 </a:t>
            </a:r>
            <a:r>
              <a:rPr lang="en-US" altLang="zh-CN" b="0" i="1"/>
              <a:t>D</a:t>
            </a:r>
            <a:r>
              <a:rPr lang="en-US" altLang="zh-CN" b="0" i="1" baseline="-25000"/>
              <a:t>r</a:t>
            </a:r>
            <a:r>
              <a:rPr lang="en-US" altLang="zh-CN" i="1"/>
              <a:t> </a:t>
            </a:r>
            <a:r>
              <a:rPr lang="zh-CN" altLang="en-US"/>
              <a:t>是矩阵</a:t>
            </a:r>
            <a:r>
              <a:rPr lang="zh-CN" altLang="en-US" i="1"/>
              <a:t>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的一个最高阶非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9F7EE98A-9167-F614-DB5C-3EEAF90CB74E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839217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build="p" autoUpdateAnimBg="0"/>
      <p:bldP spid="5151" grpId="0" build="p" autoUpdateAnimBg="0"/>
      <p:bldP spid="5152" grpId="0" build="p" autoUpdateAnimBg="0"/>
      <p:bldP spid="5154" grpId="0" build="p" autoUpdateAnimBg="0" advAuto="0"/>
      <p:bldP spid="5155" grpId="0" build="p" autoUpdateAnimBg="0" advAuto="0"/>
      <p:bldP spid="515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 Box 10">
            <a:extLst>
              <a:ext uri="{FF2B5EF4-FFF2-40B4-BE49-F238E27FC236}">
                <a16:creationId xmlns:a16="http://schemas.microsoft.com/office/drawing/2014/main" id="{871F9EFD-947A-0A4B-BC86-20ED6F976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815975"/>
            <a:ext cx="7567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</a:t>
            </a:r>
            <a:r>
              <a:rPr lang="zh-CN" altLang="en-US" u="sng" dirty="0">
                <a:solidFill>
                  <a:srgbClr val="FF0000"/>
                </a:solidFill>
              </a:rPr>
              <a:t>向量组</a:t>
            </a:r>
            <a:r>
              <a:rPr lang="zh-CN" altLang="en-US" i="1" u="sng" dirty="0">
                <a:solidFill>
                  <a:srgbClr val="FF0000"/>
                </a:solidFill>
              </a:rPr>
              <a:t> </a:t>
            </a:r>
            <a:r>
              <a:rPr lang="en-US" altLang="zh-CN" i="1" u="sng" dirty="0">
                <a:solidFill>
                  <a:srgbClr val="FF0000"/>
                </a:solidFill>
              </a:rPr>
              <a:t>A</a:t>
            </a:r>
            <a:r>
              <a:rPr lang="en-US" altLang="zh-CN" u="sng" dirty="0">
                <a:solidFill>
                  <a:srgbClr val="FF0000"/>
                </a:solidFill>
              </a:rPr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和它自己的最大无关组  </a:t>
            </a:r>
            <a:r>
              <a:rPr lang="en-US" altLang="zh-CN" i="1" u="sng" dirty="0">
                <a:solidFill>
                  <a:srgbClr val="FF0000"/>
                </a:solidFill>
              </a:rPr>
              <a:t>A</a:t>
            </a:r>
            <a:r>
              <a:rPr lang="en-US" altLang="zh-CN" u="sng" baseline="-25000" dirty="0">
                <a:solidFill>
                  <a:srgbClr val="FF0000"/>
                </a:solidFill>
              </a:rPr>
              <a:t>0 </a:t>
            </a:r>
            <a:r>
              <a:rPr lang="zh-CN" altLang="en-US" u="sng" dirty="0">
                <a:solidFill>
                  <a:srgbClr val="FF0000"/>
                </a:solidFill>
              </a:rPr>
              <a:t>等价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6173" name="Rectangle 29">
            <a:extLst>
              <a:ext uri="{FF2B5EF4-FFF2-40B4-BE49-F238E27FC236}">
                <a16:creationId xmlns:a16="http://schemas.microsoft.com/office/drawing/2014/main" id="{D427814B-3542-433F-CDE3-05FC11F5B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997450"/>
            <a:ext cx="5726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所以向量组 </a:t>
            </a:r>
            <a:r>
              <a:rPr lang="en-US" altLang="zh-CN" i="1" dirty="0">
                <a:solidFill>
                  <a:srgbClr val="FF0000"/>
                </a:solidFill>
              </a:rPr>
              <a:t>A </a:t>
            </a:r>
            <a:r>
              <a:rPr lang="zh-CN" altLang="en-US" dirty="0">
                <a:solidFill>
                  <a:srgbClr val="FF0000"/>
                </a:solidFill>
              </a:rPr>
              <a:t>与向量组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等价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74" name="Rectangle 30">
            <a:extLst>
              <a:ext uri="{FF2B5EF4-FFF2-40B4-BE49-F238E27FC236}">
                <a16:creationId xmlns:a16="http://schemas.microsoft.com/office/drawing/2014/main" id="{F4AE98F8-A692-E03E-3D9F-635EFA12A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992688"/>
            <a:ext cx="2559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A</a:t>
            </a:r>
            <a:r>
              <a:rPr lang="en-US" altLang="zh-CN" baseline="-25000"/>
              <a:t>0 </a:t>
            </a:r>
            <a:r>
              <a:rPr lang="zh-CN" altLang="en-US"/>
              <a:t>线性表示</a:t>
            </a:r>
            <a:r>
              <a:rPr lang="en-US" altLang="zh-CN"/>
              <a:t>. </a:t>
            </a:r>
          </a:p>
        </p:txBody>
      </p:sp>
      <p:sp>
        <p:nvSpPr>
          <p:cNvPr id="6177" name="Rectangle 33">
            <a:extLst>
              <a:ext uri="{FF2B5EF4-FFF2-40B4-BE49-F238E27FC236}">
                <a16:creationId xmlns:a16="http://schemas.microsoft.com/office/drawing/2014/main" id="{9F722541-C860-7584-5BFF-BF7ED9E4E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52825"/>
            <a:ext cx="680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a</a:t>
            </a:r>
            <a:r>
              <a:rPr lang="en-US" altLang="zh-CN" b="0" i="1" baseline="-25000"/>
              <a:t>r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线性相关</a:t>
            </a:r>
            <a:r>
              <a:rPr lang="en-US" altLang="zh-CN"/>
              <a:t>, </a:t>
            </a:r>
            <a:r>
              <a:rPr lang="zh-CN" altLang="en-US"/>
              <a:t>而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··· , </a:t>
            </a:r>
            <a:r>
              <a:rPr lang="en-US" altLang="zh-CN" i="1"/>
              <a:t>a</a:t>
            </a:r>
            <a:r>
              <a:rPr lang="en-US" altLang="zh-CN" b="0" i="1" baseline="-25000"/>
              <a:t>r</a:t>
            </a:r>
            <a:r>
              <a:rPr lang="en-US" altLang="zh-CN"/>
              <a:t> </a:t>
            </a:r>
            <a:r>
              <a:rPr lang="zh-CN" altLang="en-US"/>
              <a:t>线性无关</a:t>
            </a:r>
            <a:r>
              <a:rPr lang="en-US" altLang="zh-CN"/>
              <a:t>, </a:t>
            </a:r>
          </a:p>
        </p:txBody>
      </p:sp>
      <p:sp>
        <p:nvSpPr>
          <p:cNvPr id="6178" name="Rectangle 34">
            <a:extLst>
              <a:ext uri="{FF2B5EF4-FFF2-40B4-BE49-F238E27FC236}">
                <a16:creationId xmlns:a16="http://schemas.microsoft.com/office/drawing/2014/main" id="{54176931-1330-0813-D00A-C52171010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863" y="2173288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而由</a:t>
            </a:r>
            <a:endParaRPr lang="zh-CN" altLang="en-US" i="1"/>
          </a:p>
        </p:txBody>
      </p:sp>
      <p:sp>
        <p:nvSpPr>
          <p:cNvPr id="6179" name="Rectangle 35">
            <a:extLst>
              <a:ext uri="{FF2B5EF4-FFF2-40B4-BE49-F238E27FC236}">
                <a16:creationId xmlns:a16="http://schemas.microsoft.com/office/drawing/2014/main" id="{0950B457-33DA-75E7-E994-D13E66ECA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166938"/>
            <a:ext cx="7847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每个向量都能由向量组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表示</a:t>
            </a:r>
            <a:r>
              <a:rPr lang="en-US" altLang="zh-CN"/>
              <a:t>);</a:t>
            </a:r>
          </a:p>
        </p:txBody>
      </p:sp>
      <p:sp>
        <p:nvSpPr>
          <p:cNvPr id="6180" name="Rectangle 36">
            <a:extLst>
              <a:ext uri="{FF2B5EF4-FFF2-40B4-BE49-F238E27FC236}">
                <a16:creationId xmlns:a16="http://schemas.microsoft.com/office/drawing/2014/main" id="{798A827E-2F13-B930-9634-EE5715A0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481138"/>
            <a:ext cx="5818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为 </a:t>
            </a:r>
            <a:r>
              <a:rPr lang="en-US" altLang="zh-CN" i="1"/>
              <a:t>A</a:t>
            </a:r>
            <a:r>
              <a:rPr lang="en-US" altLang="zh-CN" baseline="-25000"/>
              <a:t>0 </a:t>
            </a:r>
            <a:r>
              <a:rPr lang="zh-CN" altLang="en-US"/>
              <a:t>是 </a:t>
            </a:r>
            <a:r>
              <a:rPr lang="en-US" altLang="zh-CN" i="1"/>
              <a:t>A </a:t>
            </a:r>
            <a:r>
              <a:rPr lang="zh-CN" altLang="en-US"/>
              <a:t>的一个部分组</a:t>
            </a:r>
            <a:r>
              <a:rPr lang="en-US" altLang="zh-CN"/>
              <a:t>.</a:t>
            </a:r>
          </a:p>
        </p:txBody>
      </p:sp>
      <p:sp>
        <p:nvSpPr>
          <p:cNvPr id="6181" name="Rectangle 37">
            <a:extLst>
              <a:ext uri="{FF2B5EF4-FFF2-40B4-BE49-F238E27FC236}">
                <a16:creationId xmlns:a16="http://schemas.microsoft.com/office/drawing/2014/main" id="{3B61C63B-51D6-3639-8657-F3637D74C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1481138"/>
            <a:ext cx="4932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故 </a:t>
            </a:r>
            <a:r>
              <a:rPr lang="en-US" altLang="zh-CN" i="1" dirty="0"/>
              <a:t>A</a:t>
            </a:r>
            <a:r>
              <a:rPr lang="en-US" altLang="zh-CN" baseline="-25000" dirty="0"/>
              <a:t>0</a:t>
            </a:r>
            <a:r>
              <a:rPr lang="en-US" altLang="zh-CN" dirty="0"/>
              <a:t> </a:t>
            </a:r>
            <a:r>
              <a:rPr lang="zh-CN" altLang="en-US" dirty="0"/>
              <a:t>总能由 </a:t>
            </a:r>
            <a:r>
              <a:rPr lang="en-US" altLang="zh-CN" i="1" dirty="0"/>
              <a:t>A</a:t>
            </a:r>
            <a:r>
              <a:rPr lang="zh-CN" altLang="en-US" dirty="0"/>
              <a:t>线性表示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</a:p>
        </p:txBody>
      </p:sp>
      <p:graphicFrame>
        <p:nvGraphicFramePr>
          <p:cNvPr id="6182" name="Object 38">
            <a:hlinkClick r:id="" action="ppaction://ole?verb=0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D2B372CF-15DE-46B8-71BF-36D8F1D6C0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4563" y="2146300"/>
          <a:ext cx="12192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485038" imgH="3365160" progId="PowerPoint.Show.8">
                  <p:embed/>
                </p:oleObj>
              </mc:Choice>
              <mc:Fallback>
                <p:oleObj name="演示文稿" r:id="rId2" imgW="4485038" imgH="3365160" progId="PowerPoint.Show.8">
                  <p:embed/>
                  <p:pic>
                    <p:nvPicPr>
                      <p:cNvPr id="6182" name="Object 38">
                        <a:hlinkClick r:id="" action="ppaction://ole?verb=0" highlightClick="1"/>
                        <a:hlinkHover r:id="" action="ppaction://macro?name=Macro1" highlightClick="1"/>
                        <a:extLst>
                          <a:ext uri="{FF2B5EF4-FFF2-40B4-BE49-F238E27FC236}">
                            <a16:creationId xmlns:a16="http://schemas.microsoft.com/office/drawing/2014/main" id="{D2B372CF-15DE-46B8-71BF-36D8F1D6C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749" t="11226" r="70990" b="80406"/>
                      <a:stretch>
                        <a:fillRect/>
                      </a:stretch>
                    </p:blipFill>
                    <p:spPr bwMode="auto">
                      <a:xfrm>
                        <a:off x="6024563" y="2146300"/>
                        <a:ext cx="12192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3" name="Rectangle 39">
            <a:extLst>
              <a:ext uri="{FF2B5EF4-FFF2-40B4-BE49-F238E27FC236}">
                <a16:creationId xmlns:a16="http://schemas.microsoft.com/office/drawing/2014/main" id="{8083D2B7-E7F9-9289-54F3-0458F4C60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852738"/>
            <a:ext cx="73802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对于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中任一向量</a:t>
            </a:r>
            <a:r>
              <a:rPr lang="en-US" altLang="zh-CN" i="1"/>
              <a:t>a</a:t>
            </a:r>
            <a:r>
              <a:rPr lang="en-US" altLang="zh-CN"/>
              <a:t> ,</a:t>
            </a:r>
            <a:r>
              <a:rPr lang="en-US" altLang="zh-CN" i="1"/>
              <a:t> </a:t>
            </a:r>
            <a:r>
              <a:rPr lang="en-US" altLang="zh-CN" b="0" i="1"/>
              <a:t>r</a:t>
            </a:r>
            <a:r>
              <a:rPr lang="en-US" altLang="zh-CN" i="1"/>
              <a:t> </a:t>
            </a:r>
            <a:r>
              <a:rPr lang="en-US" altLang="zh-CN"/>
              <a:t>+ 1 </a:t>
            </a:r>
            <a:r>
              <a:rPr lang="zh-CN" altLang="en-US"/>
              <a:t>个向量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··· , </a:t>
            </a:r>
          </a:p>
        </p:txBody>
      </p:sp>
      <p:sp>
        <p:nvSpPr>
          <p:cNvPr id="6189" name="Text Box 45">
            <a:extLst>
              <a:ext uri="{FF2B5EF4-FFF2-40B4-BE49-F238E27FC236}">
                <a16:creationId xmlns:a16="http://schemas.microsoft.com/office/drawing/2014/main" id="{5281FAFD-7C15-2E8C-7048-AA6D612D3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300538"/>
            <a:ext cx="7094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的结论</a:t>
            </a:r>
            <a:r>
              <a:rPr lang="en-US" altLang="zh-CN"/>
              <a:t>(3) </a:t>
            </a:r>
            <a:r>
              <a:rPr lang="zh-CN" altLang="en-US"/>
              <a:t>知 </a:t>
            </a:r>
            <a:r>
              <a:rPr lang="en-US" altLang="en-US" i="1"/>
              <a:t>a</a:t>
            </a:r>
            <a:r>
              <a:rPr lang="en-US" altLang="en-US"/>
              <a:t> </a:t>
            </a:r>
            <a:r>
              <a:rPr lang="zh-CN" altLang="en-US"/>
              <a:t>能由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··· , </a:t>
            </a:r>
            <a:r>
              <a:rPr lang="en-US" altLang="zh-CN" i="1"/>
              <a:t>a</a:t>
            </a:r>
            <a:r>
              <a:rPr lang="en-US" altLang="zh-CN" b="0" i="1" baseline="-25000"/>
              <a:t>r</a:t>
            </a:r>
            <a:r>
              <a:rPr lang="en-US" altLang="zh-CN" i="1"/>
              <a:t> </a:t>
            </a:r>
            <a:r>
              <a:rPr lang="zh-CN" altLang="en-US"/>
              <a:t>线性表示</a:t>
            </a:r>
            <a:r>
              <a:rPr lang="en-US" altLang="zh-CN"/>
              <a:t>, </a:t>
            </a:r>
          </a:p>
        </p:txBody>
      </p:sp>
      <p:pic>
        <p:nvPicPr>
          <p:cNvPr id="6191" name="Picture 47">
            <a:extLst>
              <a:ext uri="{FF2B5EF4-FFF2-40B4-BE49-F238E27FC236}">
                <a16:creationId xmlns:a16="http://schemas.microsoft.com/office/drawing/2014/main" id="{EA671B4C-9D69-37AB-562D-ED2CC324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3209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2" name="Picture 48">
            <a:extLst>
              <a:ext uri="{FF2B5EF4-FFF2-40B4-BE49-F238E27FC236}">
                <a16:creationId xmlns:a16="http://schemas.microsoft.com/office/drawing/2014/main" id="{BF16D995-82C4-5AB8-981E-C0899BB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36639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94" name="Object 5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5BBD7C8-C5F2-CB78-A7D4-A2291988A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8075" y="3560763"/>
          <a:ext cx="11461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21769" imgH="3387844" progId="PowerPoint.Show.8">
                  <p:embed/>
                </p:oleObj>
              </mc:Choice>
              <mc:Fallback>
                <p:oleObj name="演示文稿" r:id="rId5" imgW="4521769" imgH="3387844" progId="PowerPoint.Show.8">
                  <p:embed/>
                  <p:pic>
                    <p:nvPicPr>
                      <p:cNvPr id="6194" name="Object 5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5BBD7C8-C5F2-CB78-A7D4-A2291988A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834" t="9770" r="71631" b="81825"/>
                      <a:stretch>
                        <a:fillRect/>
                      </a:stretch>
                    </p:blipFill>
                    <p:spPr bwMode="auto">
                      <a:xfrm>
                        <a:off x="7458075" y="3560763"/>
                        <a:ext cx="11461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5" name="Rectangle 51">
            <a:extLst>
              <a:ext uri="{FF2B5EF4-FFF2-40B4-BE49-F238E27FC236}">
                <a16:creationId xmlns:a16="http://schemas.microsoft.com/office/drawing/2014/main" id="{517ACAC7-60CE-7E59-1A15-435C11EA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6488" y="798513"/>
            <a:ext cx="1687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这是因</a:t>
            </a:r>
          </a:p>
        </p:txBody>
      </p:sp>
      <p:sp>
        <p:nvSpPr>
          <p:cNvPr id="6196" name="Rectangle 52">
            <a:extLst>
              <a:ext uri="{FF2B5EF4-FFF2-40B4-BE49-F238E27FC236}">
                <a16:creationId xmlns:a16="http://schemas.microsoft.com/office/drawing/2014/main" id="{F6F1A216-6290-7C3A-CE7A-B27882B0F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2176463"/>
            <a:ext cx="100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的条</a:t>
            </a:r>
          </a:p>
        </p:txBody>
      </p:sp>
      <p:sp>
        <p:nvSpPr>
          <p:cNvPr id="6197" name="Rectangle 53">
            <a:extLst>
              <a:ext uri="{FF2B5EF4-FFF2-40B4-BE49-F238E27FC236}">
                <a16:creationId xmlns:a16="http://schemas.microsoft.com/office/drawing/2014/main" id="{ED2E7113-32E8-ABD2-A2D1-094BC655A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852738"/>
            <a:ext cx="1597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件 </a:t>
            </a:r>
            <a:r>
              <a:rPr lang="en-US" altLang="zh-CN"/>
              <a:t>(ii) </a:t>
            </a:r>
            <a:r>
              <a:rPr lang="zh-CN" altLang="en-US"/>
              <a:t>知</a:t>
            </a:r>
            <a:r>
              <a:rPr lang="en-US" altLang="zh-CN"/>
              <a:t>,</a:t>
            </a:r>
          </a:p>
        </p:txBody>
      </p:sp>
      <p:sp>
        <p:nvSpPr>
          <p:cNvPr id="6198" name="Rectangle 54">
            <a:extLst>
              <a:ext uri="{FF2B5EF4-FFF2-40B4-BE49-F238E27FC236}">
                <a16:creationId xmlns:a16="http://schemas.microsoft.com/office/drawing/2014/main" id="{2A9AF53D-7834-57DD-CD11-2F6EE8B9F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488" y="353853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根据</a:t>
            </a:r>
          </a:p>
        </p:txBody>
      </p:sp>
      <p:sp>
        <p:nvSpPr>
          <p:cNvPr id="6199" name="Rectangle 55">
            <a:extLst>
              <a:ext uri="{FF2B5EF4-FFF2-40B4-BE49-F238E27FC236}">
                <a16:creationId xmlns:a16="http://schemas.microsoft.com/office/drawing/2014/main" id="{2C383B41-ABAF-1B04-3EAE-FB2818FAB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292600"/>
            <a:ext cx="1665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即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能由</a:t>
            </a:r>
          </a:p>
        </p:txBody>
      </p:sp>
    </p:spTree>
    <p:extLst>
      <p:ext uri="{BB962C8B-B14F-4D97-AF65-F5344CB8AC3E}">
        <p14:creationId xmlns:p14="http://schemas.microsoft.com/office/powerpoint/2010/main" val="4205581612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build="p" autoUpdateAnimBg="0"/>
      <p:bldP spid="6173" grpId="0" build="p" autoUpdateAnimBg="0"/>
      <p:bldP spid="6174" grpId="0" build="p" autoUpdateAnimBg="0" advAuto="0"/>
      <p:bldP spid="6177" grpId="0" build="p" autoUpdateAnimBg="0" advAuto="0"/>
      <p:bldP spid="6178" grpId="0" build="p" autoUpdateAnimBg="0"/>
      <p:bldP spid="6179" grpId="0" build="p" autoUpdateAnimBg="0" advAuto="0"/>
      <p:bldP spid="6180" grpId="0" build="p" autoUpdateAnimBg="0" advAuto="0"/>
      <p:bldP spid="6181" grpId="0" build="p" autoUpdateAnimBg="0"/>
      <p:bldP spid="6183" grpId="0" build="p" autoUpdateAnimBg="0" advAuto="0"/>
      <p:bldP spid="6189" grpId="0" build="p" autoUpdateAnimBg="0" advAuto="0"/>
      <p:bldP spid="6195" grpId="0" build="p" autoUpdateAnimBg="0"/>
      <p:bldP spid="6196" grpId="0"/>
      <p:bldP spid="6197" grpId="0"/>
      <p:bldP spid="6198" grpId="0"/>
      <p:bldP spid="61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5200E24-E4B9-6166-F99F-3A82D399F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765175"/>
            <a:ext cx="5905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最大无关组的等价定义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92360D1-75C5-5320-7D5E-4CA1F0159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8" y="1665288"/>
            <a:ext cx="83550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zh-CN" altLang="en-US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的一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AAC37D35-31F3-4105-6CCA-477EE53DB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35108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个部分组，且满足</a:t>
            </a:r>
          </a:p>
        </p:txBody>
      </p:sp>
      <p:sp>
        <p:nvSpPr>
          <p:cNvPr id="37894" name="Text Box 6">
            <a:extLst>
              <a:ext uri="{FF2B5EF4-FFF2-40B4-BE49-F238E27FC236}">
                <a16:creationId xmlns:a16="http://schemas.microsoft.com/office/drawing/2014/main" id="{98AFD36E-CECD-2985-510C-97B612298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3036888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(i)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线性无关；</a:t>
            </a:r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683AC2CD-D86D-94A1-A939-D65BF8FA5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3736975"/>
            <a:ext cx="8240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(ii)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的任一向量都能由向量组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</a:t>
            </a:r>
          </a:p>
        </p:txBody>
      </p:sp>
      <p:sp>
        <p:nvSpPr>
          <p:cNvPr id="37896" name="Rectangle 8">
            <a:extLst>
              <a:ext uri="{FF2B5EF4-FFF2-40B4-BE49-F238E27FC236}">
                <a16:creationId xmlns:a16="http://schemas.microsoft.com/office/drawing/2014/main" id="{1362EA38-8854-3CC3-D1FC-0FA62BC9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4450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1D9516EB-4B1A-2058-D75A-113D1CF33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5048250"/>
            <a:ext cx="777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那么向量组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便是向量组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的一个最大无关组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9A4450DB-CDAE-A044-927C-05FB71C09A43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552475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  <p:bldP spid="37892" grpId="0" build="p" autoUpdateAnimBg="0" advAuto="0"/>
      <p:bldP spid="37894" grpId="0" build="p" autoUpdateAnimBg="0"/>
      <p:bldP spid="37895" grpId="0" build="p" autoUpdateAnimBg="0"/>
      <p:bldP spid="37896" grpId="0" build="p" autoUpdateAnimBg="0" advAuto="0"/>
      <p:bldP spid="3789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Text Box 10">
            <a:extLst>
              <a:ext uri="{FF2B5EF4-FFF2-40B4-BE49-F238E27FC236}">
                <a16:creationId xmlns:a16="http://schemas.microsoft.com/office/drawing/2014/main" id="{6A77F27A-6D6C-49AF-66EB-7C52E8EA0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823913"/>
            <a:ext cx="9036050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en-US" altLang="zh-CN"/>
              <a:t> </a:t>
            </a:r>
            <a:r>
              <a:rPr lang="zh-CN" altLang="en-US"/>
              <a:t>全体</a:t>
            </a:r>
            <a:r>
              <a:rPr lang="zh-CN" altLang="en-US" i="1"/>
              <a:t>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维向量构成的向量组记作 </a:t>
            </a:r>
            <a:r>
              <a:rPr lang="en-US" altLang="zh-CN"/>
              <a:t>R</a:t>
            </a:r>
            <a:r>
              <a:rPr lang="en-US" altLang="zh-CN" b="0" i="1" baseline="30000"/>
              <a:t>n</a:t>
            </a:r>
            <a:r>
              <a:rPr lang="en-US" altLang="zh-CN"/>
              <a:t> , </a:t>
            </a:r>
            <a:r>
              <a:rPr lang="zh-CN" altLang="en-US"/>
              <a:t>求 </a:t>
            </a:r>
            <a:r>
              <a:rPr lang="en-US" altLang="zh-CN"/>
              <a:t>R</a:t>
            </a:r>
            <a:r>
              <a:rPr lang="en-US" altLang="zh-CN" b="0" i="1" baseline="30000"/>
              <a:t>n</a:t>
            </a:r>
            <a:r>
              <a:rPr lang="en-US" altLang="zh-CN"/>
              <a:t> </a:t>
            </a:r>
            <a:r>
              <a:rPr lang="zh-CN" altLang="en-US"/>
              <a:t>的</a:t>
            </a:r>
          </a:p>
          <a:p>
            <a:pPr>
              <a:spcBef>
                <a:spcPct val="50000"/>
              </a:spcBef>
            </a:pPr>
            <a:r>
              <a:rPr lang="zh-CN" altLang="en-US"/>
              <a:t>一个最大无关组及 </a:t>
            </a:r>
            <a:r>
              <a:rPr lang="en-US" altLang="zh-CN"/>
              <a:t>R</a:t>
            </a:r>
            <a:r>
              <a:rPr lang="en-US" altLang="zh-CN" b="0" i="1" baseline="30000"/>
              <a:t>n</a:t>
            </a:r>
            <a:r>
              <a:rPr lang="en-US" altLang="zh-CN"/>
              <a:t> </a:t>
            </a:r>
            <a:r>
              <a:rPr lang="zh-CN" altLang="en-US"/>
              <a:t>的秩</a:t>
            </a:r>
            <a:r>
              <a:rPr lang="en-US" altLang="zh-CN"/>
              <a:t>.</a:t>
            </a:r>
          </a:p>
        </p:txBody>
      </p:sp>
      <p:graphicFrame>
        <p:nvGraphicFramePr>
          <p:cNvPr id="7208" name="Object 4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6070D3-DB77-603B-9BBE-3D72502150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276475"/>
          <a:ext cx="5762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30771" imgH="3396846" progId="PowerPoint.Show.8">
                  <p:embed/>
                </p:oleObj>
              </mc:Choice>
              <mc:Fallback>
                <p:oleObj name="演示文稿" r:id="rId2" imgW="4530771" imgH="3396846" progId="PowerPoint.Show.8">
                  <p:embed/>
                  <p:pic>
                    <p:nvPicPr>
                      <p:cNvPr id="7208" name="Object 4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DA6070D3-DB77-603B-9BBE-3D7250215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32146" r="83855" b="59453"/>
                      <a:stretch>
                        <a:fillRect/>
                      </a:stretch>
                    </p:blipFill>
                    <p:spPr bwMode="auto">
                      <a:xfrm>
                        <a:off x="900113" y="2276475"/>
                        <a:ext cx="5762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9" name="Picture 41">
            <a:extLst>
              <a:ext uri="{FF2B5EF4-FFF2-40B4-BE49-F238E27FC236}">
                <a16:creationId xmlns:a16="http://schemas.microsoft.com/office/drawing/2014/main" id="{66D08302-5521-D360-A3D2-717C8A29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3828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10" name="Rectangle 42">
            <a:extLst>
              <a:ext uri="{FF2B5EF4-FFF2-40B4-BE49-F238E27FC236}">
                <a16:creationId xmlns:a16="http://schemas.microsoft.com/office/drawing/2014/main" id="{D1F02D73-DA99-DE11-B640-B582A8879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" y="3054350"/>
            <a:ext cx="895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</a:t>
            </a:r>
            <a:r>
              <a:rPr lang="zh-CN" altLang="en-US"/>
              <a:t>显然</a:t>
            </a:r>
            <a:r>
              <a:rPr lang="en-US" altLang="zh-CN"/>
              <a:t>, R</a:t>
            </a:r>
            <a:r>
              <a:rPr lang="en-US" altLang="zh-CN" b="0" i="1" baseline="30000"/>
              <a:t>n</a:t>
            </a:r>
            <a:r>
              <a:rPr lang="en-US" altLang="zh-CN" i="1"/>
              <a:t> </a:t>
            </a:r>
            <a:r>
              <a:rPr lang="zh-CN" altLang="en-US"/>
              <a:t>的最大无关组很多</a:t>
            </a:r>
            <a:r>
              <a:rPr lang="en-US" altLang="zh-CN"/>
              <a:t>, </a:t>
            </a:r>
            <a:r>
              <a:rPr lang="zh-CN" altLang="en-US"/>
              <a:t>任何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个线性无关的</a:t>
            </a:r>
            <a:r>
              <a:rPr lang="zh-CN" altLang="en-US" i="1"/>
              <a:t>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</a:p>
        </p:txBody>
      </p:sp>
      <p:sp>
        <p:nvSpPr>
          <p:cNvPr id="7211" name="Rectangle 43">
            <a:extLst>
              <a:ext uri="{FF2B5EF4-FFF2-40B4-BE49-F238E27FC236}">
                <a16:creationId xmlns:a16="http://schemas.microsoft.com/office/drawing/2014/main" id="{01BCBA6F-A10B-3AC9-424A-9344445F7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" y="3773488"/>
            <a:ext cx="685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维向量都是 </a:t>
            </a:r>
            <a:r>
              <a:rPr lang="en-US" altLang="zh-CN"/>
              <a:t>R</a:t>
            </a:r>
            <a:r>
              <a:rPr lang="en-US" altLang="zh-CN" b="0" i="1" baseline="30000"/>
              <a:t>n</a:t>
            </a:r>
            <a:r>
              <a:rPr lang="en-US" altLang="zh-CN" i="1"/>
              <a:t> </a:t>
            </a:r>
            <a:r>
              <a:rPr lang="zh-CN" altLang="en-US"/>
              <a:t>的最大无关组</a:t>
            </a:r>
            <a:r>
              <a:rPr lang="en-US" altLang="zh-CN"/>
              <a:t>.</a:t>
            </a:r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9045897-9DEE-539E-BF9C-9C3E6FF9DB98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0301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0" grpId="0" build="p" autoUpdateAnimBg="0"/>
      <p:bldP spid="7211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3B64ED45-0706-B940-3E5C-4B03A294A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865188"/>
            <a:ext cx="4191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zh-CN" altLang="en-US" dirty="0"/>
              <a:t>设齐次线性方程组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A61DE946-0ADD-CD71-0EFC-AB14FEB54F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673225"/>
          <a:ext cx="3429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711000" progId="Equation.3">
                  <p:embed/>
                </p:oleObj>
              </mc:Choice>
              <mc:Fallback>
                <p:oleObj name="Equation" r:id="rId2" imgW="1511280" imgH="711000" progId="Equation.3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A61DE946-0ADD-CD71-0EFC-AB14FEB54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3225"/>
                        <a:ext cx="3429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4">
            <a:extLst>
              <a:ext uri="{FF2B5EF4-FFF2-40B4-BE49-F238E27FC236}">
                <a16:creationId xmlns:a16="http://schemas.microsoft.com/office/drawing/2014/main" id="{0C565C03-80DB-46C0-8D23-E71425FD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440113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的全体解向量构成的向量组为 </a:t>
            </a:r>
            <a:r>
              <a:rPr lang="en-US" altLang="zh-CN" i="1"/>
              <a:t>S</a:t>
            </a:r>
            <a:r>
              <a:rPr lang="zh-CN" altLang="en-US"/>
              <a:t>，求 </a:t>
            </a:r>
            <a:r>
              <a:rPr lang="en-US" altLang="zh-CN" i="1"/>
              <a:t>S</a:t>
            </a:r>
            <a:r>
              <a:rPr lang="en-US" altLang="zh-CN"/>
              <a:t> </a:t>
            </a:r>
            <a:r>
              <a:rPr lang="zh-CN" altLang="en-US"/>
              <a:t>的秩</a:t>
            </a:r>
            <a:r>
              <a:rPr lang="en-US" altLang="zh-CN"/>
              <a:t>.</a:t>
            </a:r>
          </a:p>
        </p:txBody>
      </p:sp>
      <p:graphicFrame>
        <p:nvGraphicFramePr>
          <p:cNvPr id="38917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73BEC83-C4BA-3ADF-68D5-1F7677773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221163"/>
          <a:ext cx="5032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38917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073BEC83-C4BA-3ADF-68D5-1F76777732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10072" r="84653" b="81523"/>
                      <a:stretch>
                        <a:fillRect/>
                      </a:stretch>
                    </p:blipFill>
                    <p:spPr bwMode="auto">
                      <a:xfrm>
                        <a:off x="900113" y="4221163"/>
                        <a:ext cx="5032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8" name="Picture 6">
            <a:extLst>
              <a:ext uri="{FF2B5EF4-FFF2-40B4-BE49-F238E27FC236}">
                <a16:creationId xmlns:a16="http://schemas.microsoft.com/office/drawing/2014/main" id="{67D74D6C-8749-7795-67F0-52FD91D5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44037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星形: 五角 1">
            <a:extLst>
              <a:ext uri="{FF2B5EF4-FFF2-40B4-BE49-F238E27FC236}">
                <a16:creationId xmlns:a16="http://schemas.microsoft.com/office/drawing/2014/main" id="{588E8ECC-ED23-5DD6-E08D-333D2BC7E0BE}"/>
              </a:ext>
            </a:extLst>
          </p:cNvPr>
          <p:cNvSpPr/>
          <p:nvPr/>
        </p:nvSpPr>
        <p:spPr bwMode="auto">
          <a:xfrm>
            <a:off x="139867" y="829389"/>
            <a:ext cx="576064" cy="584523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FD62FD4-ECFE-C9E4-1F9A-C30C2283D31E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87049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987EDF-0D05-FF71-EA98-B3BDDA3C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60" y="954306"/>
            <a:ext cx="7499880" cy="56878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2A7430-881D-60E5-C5DD-03854ACDF94B}"/>
              </a:ext>
            </a:extLst>
          </p:cNvPr>
          <p:cNvSpPr txBox="1"/>
          <p:nvPr/>
        </p:nvSpPr>
        <p:spPr>
          <a:xfrm>
            <a:off x="101233" y="692696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P93</a:t>
            </a:r>
            <a:endParaRPr lang="zh-CN" altLang="en-US" dirty="0"/>
          </a:p>
        </p:txBody>
      </p:sp>
      <p:sp>
        <p:nvSpPr>
          <p:cNvPr id="2" name="日期占位符 4">
            <a:extLst>
              <a:ext uri="{FF2B5EF4-FFF2-40B4-BE49-F238E27FC236}">
                <a16:creationId xmlns:a16="http://schemas.microsoft.com/office/drawing/2014/main" id="{97DE5E88-1D9F-0504-120F-7CDA6676196D}"/>
              </a:ext>
            </a:extLst>
          </p:cNvPr>
          <p:cNvSpPr txBox="1">
            <a:spLocks/>
          </p:cNvSpPr>
          <p:nvPr/>
        </p:nvSpPr>
        <p:spPr>
          <a:xfrm>
            <a:off x="5738157" y="108510"/>
            <a:ext cx="1013539" cy="55817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9E1D96B9-3113-4477-A693-2AF605913290}" type="datetime10">
              <a:rPr lang="zh-CN" altLang="en-US" smtClean="0"/>
              <a:pPr/>
              <a:t>15:45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235074"/>
      </p:ext>
    </p:extLst>
  </p:cSld>
  <p:clrMapOvr>
    <a:masterClrMapping/>
  </p:clrMapOvr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1246</TotalTime>
  <Words>1272</Words>
  <Application>Microsoft Office PowerPoint</Application>
  <PresentationFormat>全屏显示(4:3)</PresentationFormat>
  <Paragraphs>116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162</cp:revision>
  <dcterms:created xsi:type="dcterms:W3CDTF">2007-02-06T02:29:02Z</dcterms:created>
  <dcterms:modified xsi:type="dcterms:W3CDTF">2022-11-23T07:46:42Z</dcterms:modified>
</cp:coreProperties>
</file>